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1"/>
  </p:notesMasterIdLst>
  <p:handoutMasterIdLst>
    <p:handoutMasterId r:id="rId22"/>
  </p:handoutMasterIdLst>
  <p:sldIdLst>
    <p:sldId id="259" r:id="rId5"/>
    <p:sldId id="260" r:id="rId6"/>
    <p:sldId id="258" r:id="rId7"/>
    <p:sldId id="282" r:id="rId8"/>
    <p:sldId id="280" r:id="rId9"/>
    <p:sldId id="285" r:id="rId10"/>
    <p:sldId id="270" r:id="rId11"/>
    <p:sldId id="286" r:id="rId12"/>
    <p:sldId id="287" r:id="rId13"/>
    <p:sldId id="264" r:id="rId14"/>
    <p:sldId id="265" r:id="rId15"/>
    <p:sldId id="269" r:id="rId16"/>
    <p:sldId id="272"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C61AF7-51FF-444D-8B81-A26006D7A470}">
          <p14:sldIdLst>
            <p14:sldId id="259"/>
            <p14:sldId id="260"/>
            <p14:sldId id="258"/>
            <p14:sldId id="282"/>
            <p14:sldId id="280"/>
            <p14:sldId id="285"/>
            <p14:sldId id="270"/>
            <p14:sldId id="286"/>
            <p14:sldId id="287"/>
            <p14:sldId id="264"/>
            <p14:sldId id="265"/>
            <p14:sldId id="269"/>
            <p14:sldId id="272"/>
            <p14:sldId id="271"/>
            <p14:sldId id="273"/>
            <p14:sldId id="274"/>
          </p14:sldIdLst>
        </p14:section>
        <p14:section name="Untitled Section" id="{D210AD33-28C0-4B7C-9D62-D4F2AE3AD88B}">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68" d="100"/>
          <a:sy n="68" d="100"/>
        </p:scale>
        <p:origin x="141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8788"/>
          </a:xfrm>
          <a:prstGeom prst="rect">
            <a:avLst/>
          </a:prstGeom>
        </p:spPr>
        <p:txBody>
          <a:bodyPr vert="horz" lIns="91438" tIns="45719" rIns="91438" bIns="45719" rtlCol="0"/>
          <a:lstStyle>
            <a:lvl1pPr algn="r">
              <a:defRPr sz="1200"/>
            </a:lvl1pPr>
          </a:lstStyle>
          <a:p>
            <a:fld id="{5A7B3512-D047-4D43-84C8-DF622AB91DCE}" type="datetimeFigureOut">
              <a:rPr lang="en-US" smtClean="0"/>
              <a:t>7/21/2020</a:t>
            </a:fld>
            <a:endParaRPr lang="en-US"/>
          </a:p>
        </p:txBody>
      </p:sp>
      <p:sp>
        <p:nvSpPr>
          <p:cNvPr id="4" name="Footer Placeholder 3"/>
          <p:cNvSpPr>
            <a:spLocks noGrp="1"/>
          </p:cNvSpPr>
          <p:nvPr>
            <p:ph type="ftr" sz="quarter" idx="2"/>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38" tIns="45719" rIns="91438" bIns="45719" rtlCol="0" anchor="b"/>
          <a:lstStyle>
            <a:lvl1pPr algn="r">
              <a:defRPr sz="1200"/>
            </a:lvl1pPr>
          </a:lstStyle>
          <a:p>
            <a:fld id="{EBF0F64F-9D31-4C0F-A919-2975C8954A45}" type="slidenum">
              <a:rPr lang="en-US" smtClean="0"/>
              <a:t>‹#›</a:t>
            </a:fld>
            <a:endParaRPr lang="en-US"/>
          </a:p>
        </p:txBody>
      </p:sp>
    </p:spTree>
    <p:extLst>
      <p:ext uri="{BB962C8B-B14F-4D97-AF65-F5344CB8AC3E}">
        <p14:creationId xmlns:p14="http://schemas.microsoft.com/office/powerpoint/2010/main" val="13220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8788"/>
          </a:xfrm>
          <a:prstGeom prst="rect">
            <a:avLst/>
          </a:prstGeom>
        </p:spPr>
        <p:txBody>
          <a:bodyPr vert="horz" lIns="91438" tIns="45719" rIns="91438" bIns="45719" rtlCol="0"/>
          <a:lstStyle>
            <a:lvl1pPr algn="r">
              <a:defRPr sz="1200"/>
            </a:lvl1pPr>
          </a:lstStyle>
          <a:p>
            <a:fld id="{7B034D8A-36EF-46B5-82F7-B6B6DEDA1FF5}" type="datetimeFigureOut">
              <a:rPr lang="en-US" smtClean="0"/>
              <a:t>7/21/2020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400551"/>
            <a:ext cx="5486400" cy="3600450"/>
          </a:xfrm>
          <a:prstGeom prst="rect">
            <a:avLst/>
          </a:prstGeom>
        </p:spPr>
        <p:txBody>
          <a:bodyPr vert="horz" lIns="91438" tIns="45719" rIns="91438" bIns="4571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38" tIns="45719" rIns="91438" bIns="45719" rtlCol="0" anchor="b"/>
          <a:lstStyle>
            <a:lvl1pPr algn="r">
              <a:defRPr sz="1200"/>
            </a:lvl1pPr>
          </a:lstStyle>
          <a:p>
            <a:fld id="{128E4073-D90F-409B-99F3-BCDD5EA7F2AC}" type="slidenum">
              <a:rPr lang="en-US" smtClean="0"/>
              <a:t>‹#›</a:t>
            </a:fld>
            <a:endParaRPr lang="en-US"/>
          </a:p>
        </p:txBody>
      </p:sp>
    </p:spTree>
    <p:extLst>
      <p:ext uri="{BB962C8B-B14F-4D97-AF65-F5344CB8AC3E}">
        <p14:creationId xmlns:p14="http://schemas.microsoft.com/office/powerpoint/2010/main" val="1775358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8E4073-D90F-409B-99F3-BCDD5EA7F2AC}" type="slidenum">
              <a:rPr lang="en-US" smtClean="0"/>
              <a:t>1</a:t>
            </a:fld>
            <a:endParaRPr lang="en-US"/>
          </a:p>
        </p:txBody>
      </p:sp>
    </p:spTree>
    <p:extLst>
      <p:ext uri="{BB962C8B-B14F-4D97-AF65-F5344CB8AC3E}">
        <p14:creationId xmlns:p14="http://schemas.microsoft.com/office/powerpoint/2010/main" val="3276765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28E4073-D90F-409B-99F3-BCDD5EA7F2AC}" type="slidenum">
              <a:rPr lang="en-US" smtClean="0"/>
              <a:t>9</a:t>
            </a:fld>
            <a:endParaRPr lang="en-US"/>
          </a:p>
        </p:txBody>
      </p:sp>
    </p:spTree>
    <p:extLst>
      <p:ext uri="{BB962C8B-B14F-4D97-AF65-F5344CB8AC3E}">
        <p14:creationId xmlns:p14="http://schemas.microsoft.com/office/powerpoint/2010/main" val="294668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0C54451-11BE-4DBA-8F58-46DEFBBC2F15}"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203721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54451-11BE-4DBA-8F58-46DEFBBC2F15}"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346854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54451-11BE-4DBA-8F58-46DEFBBC2F15}"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252799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54451-11BE-4DBA-8F58-46DEFBBC2F15}"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94156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C54451-11BE-4DBA-8F58-46DEFBBC2F15}"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373173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C54451-11BE-4DBA-8F58-46DEFBBC2F15}"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326511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C54451-11BE-4DBA-8F58-46DEFBBC2F15}"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167103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C54451-11BE-4DBA-8F58-46DEFBBC2F15}"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56363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54451-11BE-4DBA-8F58-46DEFBBC2F15}"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746700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0C54451-11BE-4DBA-8F58-46DEFBBC2F15}"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2743575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0C54451-11BE-4DBA-8F58-46DEFBBC2F15}"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89E25-4923-4A5D-ABE7-7A7353FF3BD1}" type="slidenum">
              <a:rPr lang="en-US" smtClean="0"/>
              <a:t>‹#›</a:t>
            </a:fld>
            <a:endParaRPr lang="en-US"/>
          </a:p>
        </p:txBody>
      </p:sp>
    </p:spTree>
    <p:extLst>
      <p:ext uri="{BB962C8B-B14F-4D97-AF65-F5344CB8AC3E}">
        <p14:creationId xmlns:p14="http://schemas.microsoft.com/office/powerpoint/2010/main" val="360428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0C54451-11BE-4DBA-8F58-46DEFBBC2F15}" type="datetimeFigureOut">
              <a:rPr lang="en-US" smtClean="0"/>
              <a:t>7/21/2020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489E25-4923-4A5D-ABE7-7A7353FF3BD1}" type="slidenum">
              <a:rPr lang="en-US" smtClean="0"/>
              <a:t>‹#›</a:t>
            </a:fld>
            <a:endParaRPr lang="en-US"/>
          </a:p>
        </p:txBody>
      </p:sp>
    </p:spTree>
    <p:extLst>
      <p:ext uri="{BB962C8B-B14F-4D97-AF65-F5344CB8AC3E}">
        <p14:creationId xmlns:p14="http://schemas.microsoft.com/office/powerpoint/2010/main" val="16846484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iamidade.floridahealth.gov/programs-and-services/clinical-and-nutrition-services/school-health/additional-resources.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HCPM Internal\DOH LOGOS\New logo 2013\PowerPoints\community_cv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914400" y="1295400"/>
            <a:ext cx="7315200" cy="1779742"/>
          </a:xfrm>
        </p:spPr>
        <p:txBody>
          <a:bodyPr/>
          <a:lstStyle/>
          <a:p>
            <a:r>
              <a:rPr lang="en-US" dirty="0">
                <a:solidFill>
                  <a:srgbClr val="00B0F0"/>
                </a:solidFill>
                <a:latin typeface="Arial Black" pitchFamily="34" charset="0"/>
              </a:rPr>
              <a:t>School Health</a:t>
            </a:r>
          </a:p>
        </p:txBody>
      </p:sp>
      <p:sp>
        <p:nvSpPr>
          <p:cNvPr id="3" name="Subtitle 2"/>
          <p:cNvSpPr>
            <a:spLocks noGrp="1"/>
          </p:cNvSpPr>
          <p:nvPr>
            <p:ph type="subTitle" idx="1"/>
          </p:nvPr>
        </p:nvSpPr>
        <p:spPr>
          <a:xfrm>
            <a:off x="914400" y="3124200"/>
            <a:ext cx="7924800" cy="2743200"/>
          </a:xfrm>
        </p:spPr>
        <p:txBody>
          <a:bodyPr>
            <a:normAutofit lnSpcReduction="10000"/>
          </a:bodyPr>
          <a:lstStyle/>
          <a:p>
            <a:r>
              <a:rPr lang="en-US" dirty="0">
                <a:solidFill>
                  <a:schemeClr val="accent2">
                    <a:lumMod val="50000"/>
                  </a:schemeClr>
                </a:solidFill>
                <a:latin typeface="Arial" pitchFamily="34" charset="0"/>
                <a:cs typeface="Arial" pitchFamily="34" charset="0"/>
              </a:rPr>
              <a:t>Quality Improvement (QI)</a:t>
            </a:r>
          </a:p>
          <a:p>
            <a:endParaRPr lang="en-US" dirty="0">
              <a:solidFill>
                <a:srgbClr val="00B0F0"/>
              </a:solidFill>
              <a:latin typeface="Arial" pitchFamily="34" charset="0"/>
              <a:cs typeface="Arial" pitchFamily="34" charset="0"/>
            </a:endParaRPr>
          </a:p>
          <a:p>
            <a:endParaRPr lang="en-US" dirty="0">
              <a:solidFill>
                <a:srgbClr val="00B0F0"/>
              </a:solidFill>
              <a:latin typeface="Arial" pitchFamily="34" charset="0"/>
              <a:cs typeface="Arial" pitchFamily="34" charset="0"/>
            </a:endParaRPr>
          </a:p>
          <a:p>
            <a:endParaRPr lang="en-US" dirty="0">
              <a:solidFill>
                <a:srgbClr val="00B0F0"/>
              </a:solidFill>
              <a:latin typeface="Arial" pitchFamily="34" charset="0"/>
              <a:cs typeface="Arial" pitchFamily="34" charset="0"/>
            </a:endParaRPr>
          </a:p>
          <a:p>
            <a:endParaRPr lang="en-US" dirty="0">
              <a:solidFill>
                <a:srgbClr val="00B0F0"/>
              </a:solidFill>
              <a:latin typeface="Arial" pitchFamily="34" charset="0"/>
              <a:cs typeface="Arial" pitchFamily="34" charset="0"/>
            </a:endParaRPr>
          </a:p>
          <a:p>
            <a:endParaRPr lang="en-US" dirty="0">
              <a:solidFill>
                <a:srgbClr val="00B0F0"/>
              </a:solidFill>
              <a:latin typeface="Arial" pitchFamily="34" charset="0"/>
              <a:cs typeface="Arial" pitchFamily="34" charset="0"/>
            </a:endParaRPr>
          </a:p>
          <a:p>
            <a:r>
              <a:rPr lang="en-US" dirty="0">
                <a:solidFill>
                  <a:schemeClr val="accent2">
                    <a:lumMod val="50000"/>
                  </a:schemeClr>
                </a:solidFill>
                <a:latin typeface="Arial" pitchFamily="34" charset="0"/>
                <a:cs typeface="Arial" pitchFamily="34" charset="0"/>
              </a:rPr>
              <a:t>Presented by:</a:t>
            </a:r>
          </a:p>
          <a:p>
            <a:r>
              <a:rPr lang="en-US" dirty="0">
                <a:solidFill>
                  <a:schemeClr val="accent2">
                    <a:lumMod val="50000"/>
                  </a:schemeClr>
                </a:solidFill>
                <a:latin typeface="Arial" pitchFamily="34" charset="0"/>
                <a:cs typeface="Arial" pitchFamily="34" charset="0"/>
              </a:rPr>
              <a:t>Asya Beyah-Gilmer RN MSN</a:t>
            </a:r>
          </a:p>
        </p:txBody>
      </p:sp>
    </p:spTree>
    <p:extLst>
      <p:ext uri="{BB962C8B-B14F-4D97-AF65-F5344CB8AC3E}">
        <p14:creationId xmlns:p14="http://schemas.microsoft.com/office/powerpoint/2010/main" val="1719232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Audit will utilize:</a:t>
            </a:r>
          </a:p>
        </p:txBody>
      </p:sp>
      <p:sp>
        <p:nvSpPr>
          <p:cNvPr id="3" name="Content Placeholder 2"/>
          <p:cNvSpPr>
            <a:spLocks noGrp="1"/>
          </p:cNvSpPr>
          <p:nvPr>
            <p:ph idx="1"/>
          </p:nvPr>
        </p:nvSpPr>
        <p:spPr>
          <a:xfrm>
            <a:off x="457200" y="1828800"/>
            <a:ext cx="8229600" cy="4724400"/>
          </a:xfrm>
        </p:spPr>
        <p:txBody>
          <a:bodyPr>
            <a:normAutofit/>
          </a:bodyPr>
          <a:lstStyle/>
          <a:p>
            <a:r>
              <a:rPr lang="en-US" sz="3500" dirty="0">
                <a:latin typeface="Arial" pitchFamily="34" charset="0"/>
                <a:cs typeface="Arial" pitchFamily="34" charset="0"/>
              </a:rPr>
              <a:t>1.School Clinic Review Sheet </a:t>
            </a:r>
          </a:p>
          <a:p>
            <a:r>
              <a:rPr lang="en-US" sz="3500" dirty="0">
                <a:latin typeface="Arial" pitchFamily="34" charset="0"/>
                <a:cs typeface="Arial" pitchFamily="34" charset="0"/>
              </a:rPr>
              <a:t>2. Student Health Record Review Sheet</a:t>
            </a:r>
          </a:p>
          <a:p>
            <a:pPr marL="0" indent="0">
              <a:buNone/>
            </a:pPr>
            <a:r>
              <a:rPr lang="en-US" sz="3500" dirty="0">
                <a:latin typeface="Arial" pitchFamily="34" charset="0"/>
                <a:cs typeface="Arial" pitchFamily="34" charset="0"/>
              </a:rPr>
              <a:t>Can be found at:</a:t>
            </a:r>
          </a:p>
          <a:p>
            <a:pPr marL="0" indent="0">
              <a:buNone/>
            </a:pPr>
            <a:r>
              <a:rPr lang="en-US" dirty="0">
                <a:solidFill>
                  <a:srgbClr val="7030A0"/>
                </a:solidFill>
                <a:latin typeface="Arial" pitchFamily="34" charset="0"/>
                <a:cs typeface="Arial" pitchFamily="34" charset="0"/>
                <a:hlinkClick r:id="rId3"/>
              </a:rPr>
              <a:t>http://miamidade.floridahealth.gov/programs-and-services/clinical-and-nutrition-services/school-health/additional-resources.html</a:t>
            </a:r>
            <a:r>
              <a:rPr lang="en-US" dirty="0">
                <a:solidFill>
                  <a:srgbClr val="7030A0"/>
                </a:solidFill>
                <a:latin typeface="Arial" pitchFamily="34" charset="0"/>
                <a:cs typeface="Arial" pitchFamily="34" charset="0"/>
              </a:rPr>
              <a:t> </a:t>
            </a:r>
            <a:r>
              <a:rPr lang="en-US" dirty="0">
                <a:latin typeface="Arial" pitchFamily="34" charset="0"/>
                <a:cs typeface="Arial" pitchFamily="34" charset="0"/>
              </a:rPr>
              <a:t>under guidelines and reports</a:t>
            </a:r>
          </a:p>
          <a:p>
            <a:r>
              <a:rPr lang="en-US" sz="3500" dirty="0">
                <a:latin typeface="Arial" pitchFamily="34" charset="0"/>
                <a:cs typeface="Arial" pitchFamily="34" charset="0"/>
              </a:rPr>
              <a:t>3.Four (4) treatment records, randomly selected from health room log, representing a sample of student population/grades served. </a:t>
            </a:r>
          </a:p>
          <a:p>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97926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Clinic Health Review Sheet </a:t>
            </a:r>
          </a:p>
        </p:txBody>
      </p:sp>
      <p:sp>
        <p:nvSpPr>
          <p:cNvPr id="3" name="Content Placeholder 2"/>
          <p:cNvSpPr>
            <a:spLocks noGrp="1"/>
          </p:cNvSpPr>
          <p:nvPr>
            <p:ph idx="1"/>
          </p:nvPr>
        </p:nvSpPr>
        <p:spPr>
          <a:xfrm>
            <a:off x="457200" y="1828800"/>
            <a:ext cx="8229600" cy="4724400"/>
          </a:xfrm>
        </p:spPr>
        <p:txBody>
          <a:bodyPr>
            <a:normAutofit/>
          </a:bodyPr>
          <a:lstStyle/>
          <a:p>
            <a:r>
              <a:rPr lang="en-US" sz="1600" dirty="0">
                <a:latin typeface="Arial" pitchFamily="34" charset="0"/>
                <a:cs typeface="Arial" pitchFamily="34" charset="0"/>
              </a:rPr>
              <a:t>Basic School Information</a:t>
            </a:r>
          </a:p>
          <a:p>
            <a:r>
              <a:rPr lang="en-US" sz="1600" dirty="0">
                <a:latin typeface="Arial" pitchFamily="34" charset="0"/>
                <a:cs typeface="Arial" pitchFamily="34" charset="0"/>
              </a:rPr>
              <a:t>School/Clinic Personnel</a:t>
            </a:r>
          </a:p>
          <a:p>
            <a:r>
              <a:rPr lang="en-US" sz="1600" dirty="0">
                <a:latin typeface="Arial" pitchFamily="34" charset="0"/>
                <a:cs typeface="Arial" pitchFamily="34" charset="0"/>
              </a:rPr>
              <a:t>Health Room/Clinic Facilities items for review:</a:t>
            </a:r>
          </a:p>
          <a:p>
            <a:r>
              <a:rPr lang="en-US" sz="1600" dirty="0">
                <a:latin typeface="Arial" pitchFamily="34" charset="0"/>
                <a:cs typeface="Arial" pitchFamily="34" charset="0"/>
              </a:rPr>
              <a:t>Clinic-Health Treatment Protocols/Manuals and postings</a:t>
            </a:r>
          </a:p>
          <a:p>
            <a:r>
              <a:rPr lang="en-US" sz="1600" dirty="0">
                <a:latin typeface="Arial" pitchFamily="34" charset="0"/>
                <a:cs typeface="Arial" pitchFamily="34" charset="0"/>
              </a:rPr>
              <a:t>Physical Clinic</a:t>
            </a:r>
          </a:p>
          <a:p>
            <a:r>
              <a:rPr lang="en-US" sz="1600" dirty="0">
                <a:latin typeface="Arial" pitchFamily="34" charset="0"/>
                <a:cs typeface="Arial" pitchFamily="34" charset="0"/>
              </a:rPr>
              <a:t>Clinic log- written or electronic</a:t>
            </a:r>
          </a:p>
          <a:p>
            <a:r>
              <a:rPr lang="en-US" sz="1600" dirty="0">
                <a:latin typeface="Arial" pitchFamily="34" charset="0"/>
                <a:cs typeface="Arial" pitchFamily="34" charset="0"/>
              </a:rPr>
              <a:t>Medication Policy and Procedures-According to the Medication Administration Handbook, Med Error policy and procedure, Allowances for self carry with MD and parent permission.</a:t>
            </a:r>
          </a:p>
          <a:p>
            <a:r>
              <a:rPr lang="en-US" sz="1600" dirty="0">
                <a:latin typeface="Arial" pitchFamily="34" charset="0"/>
                <a:cs typeface="Arial" pitchFamily="34" charset="0"/>
              </a:rPr>
              <a:t>Emergency supplies and Procedures for management of health emergencies</a:t>
            </a:r>
          </a:p>
          <a:p>
            <a:r>
              <a:rPr lang="en-US" sz="1600" dirty="0">
                <a:latin typeface="Arial" pitchFamily="34" charset="0"/>
                <a:cs typeface="Arial" pitchFamily="34" charset="0"/>
              </a:rPr>
              <a:t>Health room staff and 2 additional MDCPS staff certified in First Aid and CPR</a:t>
            </a:r>
          </a:p>
          <a:p>
            <a:r>
              <a:rPr lang="en-US" sz="1600" dirty="0">
                <a:latin typeface="Arial" pitchFamily="34" charset="0"/>
                <a:cs typeface="Arial" pitchFamily="34" charset="0"/>
              </a:rPr>
              <a:t>First Aid supplies non-expired</a:t>
            </a:r>
          </a:p>
          <a:p>
            <a:r>
              <a:rPr lang="en-US" sz="1600" dirty="0">
                <a:latin typeface="Arial" pitchFamily="34" charset="0"/>
                <a:cs typeface="Arial" pitchFamily="34" charset="0"/>
              </a:rPr>
              <a:t>AED (if required) maintained and in safe secure location in useable condition</a:t>
            </a:r>
          </a:p>
          <a:p>
            <a:pPr marL="0" indent="0">
              <a:buNone/>
            </a:pPr>
            <a:r>
              <a:rPr lang="en-US" sz="1600" dirty="0">
                <a:latin typeface="Arial" pitchFamily="34" charset="0"/>
                <a:cs typeface="Arial" pitchFamily="34" charset="0"/>
              </a:rPr>
              <a:t> battery and pads not expired.</a:t>
            </a:r>
          </a:p>
          <a:p>
            <a:r>
              <a:rPr lang="en-US" sz="1600" dirty="0">
                <a:latin typeface="Arial" pitchFamily="34" charset="0"/>
                <a:cs typeface="Arial" pitchFamily="34" charset="0"/>
              </a:rPr>
              <a:t>Signed Med log with signature of both persons receiving and delivering medicine</a:t>
            </a: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pPr marL="0" indent="0">
              <a:buNone/>
            </a:pPr>
            <a:endParaRPr lang="en-US" sz="1600" dirty="0">
              <a:latin typeface="Arial" pitchFamily="34" charset="0"/>
              <a:cs typeface="Arial" pitchFamily="34" charset="0"/>
            </a:endParaRPr>
          </a:p>
        </p:txBody>
      </p:sp>
    </p:spTree>
    <p:extLst>
      <p:ext uri="{BB962C8B-B14F-4D97-AF65-F5344CB8AC3E}">
        <p14:creationId xmlns:p14="http://schemas.microsoft.com/office/powerpoint/2010/main" val="1465368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57600" y="228600"/>
            <a:ext cx="5486400" cy="1143000"/>
          </a:xfrm>
        </p:spPr>
        <p:txBody>
          <a:bodyPr>
            <a:normAutofit/>
          </a:bodyPr>
          <a:lstStyle/>
          <a:p>
            <a:r>
              <a:rPr lang="en-US" sz="2400" dirty="0">
                <a:solidFill>
                  <a:srgbClr val="7030A0"/>
                </a:solidFill>
                <a:latin typeface="Arial Black" pitchFamily="34" charset="0"/>
              </a:rPr>
              <a:t>Components of the student health record review:</a:t>
            </a:r>
          </a:p>
        </p:txBody>
      </p:sp>
      <p:sp>
        <p:nvSpPr>
          <p:cNvPr id="3" name="Content Placeholder 2"/>
          <p:cNvSpPr>
            <a:spLocks noGrp="1"/>
          </p:cNvSpPr>
          <p:nvPr>
            <p:ph idx="1"/>
          </p:nvPr>
        </p:nvSpPr>
        <p:spPr>
          <a:xfrm>
            <a:off x="457200" y="1828800"/>
            <a:ext cx="8229600" cy="4724400"/>
          </a:xfrm>
        </p:spPr>
        <p:txBody>
          <a:bodyPr>
            <a:normAutofit/>
          </a:bodyPr>
          <a:lstStyle/>
          <a:p>
            <a:r>
              <a:rPr lang="en-US" sz="1600" dirty="0">
                <a:latin typeface="Arial" pitchFamily="34" charset="0"/>
                <a:cs typeface="Arial" pitchFamily="34" charset="0"/>
              </a:rPr>
              <a:t>Students CUM Record DH 3041 which indicates documentation of existence of a separate record if child seen in clinic.</a:t>
            </a:r>
          </a:p>
          <a:p>
            <a:r>
              <a:rPr lang="en-US" sz="1600" dirty="0">
                <a:latin typeface="Arial" pitchFamily="34" charset="0"/>
                <a:cs typeface="Arial" pitchFamily="34" charset="0"/>
              </a:rPr>
              <a:t>Student  data Card FM-2733E  is readily available to health room staff</a:t>
            </a:r>
          </a:p>
          <a:p>
            <a:r>
              <a:rPr lang="en-US" sz="1600" dirty="0">
                <a:latin typeface="Arial" pitchFamily="34" charset="0"/>
                <a:cs typeface="Arial" pitchFamily="34" charset="0"/>
              </a:rPr>
              <a:t>Florida Certification of Immunization DH 680 or Religious Exemption 681</a:t>
            </a:r>
          </a:p>
          <a:p>
            <a:r>
              <a:rPr lang="en-US" sz="1600" dirty="0">
                <a:latin typeface="Arial" pitchFamily="34" charset="0"/>
                <a:cs typeface="Arial" pitchFamily="34" charset="0"/>
              </a:rPr>
              <a:t>School Entry Health Exam DH 3040 (esp. pg. 1)</a:t>
            </a:r>
          </a:p>
          <a:p>
            <a:r>
              <a:rPr lang="en-US" sz="1600" dirty="0">
                <a:latin typeface="Arial" pitchFamily="34" charset="0"/>
                <a:cs typeface="Arial" pitchFamily="34" charset="0"/>
              </a:rPr>
              <a:t>Grade Specific Mandated Screenings, documented with results, referrals and outcomes</a:t>
            </a:r>
          </a:p>
          <a:p>
            <a:r>
              <a:rPr lang="en-US" sz="1600" dirty="0">
                <a:latin typeface="Arial" pitchFamily="34" charset="0"/>
                <a:cs typeface="Arial" pitchFamily="34" charset="0"/>
              </a:rPr>
              <a:t>Student with a health condition has a IHCP</a:t>
            </a:r>
          </a:p>
          <a:p>
            <a:r>
              <a:rPr lang="en-US" sz="1600" dirty="0">
                <a:latin typeface="Arial" pitchFamily="34" charset="0"/>
                <a:cs typeface="Arial" pitchFamily="34" charset="0"/>
              </a:rPr>
              <a:t>District medication Policy is being followed for student receiving medication</a:t>
            </a:r>
          </a:p>
          <a:p>
            <a:r>
              <a:rPr lang="en-US" sz="1600" dirty="0">
                <a:latin typeface="Arial" pitchFamily="34" charset="0"/>
                <a:cs typeface="Arial" pitchFamily="34" charset="0"/>
              </a:rPr>
              <a:t>Health Records are maintained according to FERPA (Family Educational Rights and Privacy Act)</a:t>
            </a:r>
          </a:p>
          <a:p>
            <a:r>
              <a:rPr lang="en-US" sz="1600" dirty="0">
                <a:latin typeface="Arial" pitchFamily="34" charset="0"/>
                <a:cs typeface="Arial" pitchFamily="34" charset="0"/>
              </a:rPr>
              <a:t>Review randomly selected KG and/or 7</a:t>
            </a:r>
            <a:r>
              <a:rPr lang="en-US" sz="1600" baseline="30000" dirty="0">
                <a:latin typeface="Arial" pitchFamily="34" charset="0"/>
                <a:cs typeface="Arial" pitchFamily="34" charset="0"/>
              </a:rPr>
              <a:t>th</a:t>
            </a:r>
            <a:r>
              <a:rPr lang="en-US" sz="1600" dirty="0">
                <a:latin typeface="Arial" pitchFamily="34" charset="0"/>
                <a:cs typeface="Arial" pitchFamily="34" charset="0"/>
              </a:rPr>
              <a:t> gr CUM’s for immunization compliance</a:t>
            </a:r>
          </a:p>
          <a:p>
            <a:r>
              <a:rPr lang="en-US" sz="1600" dirty="0">
                <a:latin typeface="Arial" pitchFamily="34" charset="0"/>
                <a:cs typeface="Arial" pitchFamily="34" charset="0"/>
              </a:rPr>
              <a:t>Emergency  Care Plan/ Action Plan</a:t>
            </a:r>
          </a:p>
          <a:p>
            <a:r>
              <a:rPr lang="en-US" sz="1600" dirty="0">
                <a:latin typeface="Arial" pitchFamily="34" charset="0"/>
                <a:cs typeface="Arial" pitchFamily="34" charset="0"/>
              </a:rPr>
              <a:t>Medication Administration Record (MAR)</a:t>
            </a: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1071465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Remember (cont.):</a:t>
            </a:r>
          </a:p>
        </p:txBody>
      </p:sp>
      <p:sp>
        <p:nvSpPr>
          <p:cNvPr id="3" name="Content Placeholder 2"/>
          <p:cNvSpPr>
            <a:spLocks noGrp="1"/>
          </p:cNvSpPr>
          <p:nvPr>
            <p:ph idx="1"/>
          </p:nvPr>
        </p:nvSpPr>
        <p:spPr>
          <a:xfrm>
            <a:off x="457200" y="1828800"/>
            <a:ext cx="8229600" cy="4724400"/>
          </a:xfrm>
        </p:spPr>
        <p:txBody>
          <a:bodyPr>
            <a:normAutofit/>
          </a:bodyPr>
          <a:lstStyle/>
          <a:p>
            <a:r>
              <a:rPr lang="en-US" dirty="0">
                <a:latin typeface="Arial" pitchFamily="34" charset="0"/>
                <a:cs typeface="Arial" pitchFamily="34" charset="0"/>
              </a:rPr>
              <a:t>Medication Authorization form completed for all Medications including OTC meds. </a:t>
            </a:r>
          </a:p>
          <a:p>
            <a:r>
              <a:rPr lang="en-US" dirty="0">
                <a:latin typeface="Arial" pitchFamily="34" charset="0"/>
                <a:cs typeface="Arial" pitchFamily="34" charset="0"/>
              </a:rPr>
              <a:t>Medication Authorization form is legible, matches pharmacy bottle and is signed by parent and physician.</a:t>
            </a:r>
          </a:p>
          <a:p>
            <a:r>
              <a:rPr lang="en-US" dirty="0">
                <a:latin typeface="Arial" pitchFamily="34" charset="0"/>
                <a:cs typeface="Arial" pitchFamily="34" charset="0"/>
              </a:rPr>
              <a:t>OTC meds in sealed container when delivered by parent with child’s name. </a:t>
            </a:r>
          </a:p>
          <a:p>
            <a:r>
              <a:rPr lang="en-US" dirty="0">
                <a:latin typeface="Arial" pitchFamily="34" charset="0"/>
                <a:cs typeface="Arial" pitchFamily="34" charset="0"/>
              </a:rPr>
              <a:t>Clinic refrigerator has lock or lock box, temperature log and no food.(even if no medication.) </a:t>
            </a: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2354788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76600" y="0"/>
            <a:ext cx="5410200" cy="1417638"/>
          </a:xfrm>
        </p:spPr>
        <p:txBody>
          <a:bodyPr>
            <a:normAutofit/>
          </a:bodyPr>
          <a:lstStyle/>
          <a:p>
            <a:r>
              <a:rPr lang="en-US" dirty="0">
                <a:solidFill>
                  <a:srgbClr val="7030A0"/>
                </a:solidFill>
                <a:latin typeface="Arial Black" pitchFamily="34" charset="0"/>
              </a:rPr>
              <a:t>Student Record Key points</a:t>
            </a:r>
          </a:p>
        </p:txBody>
      </p:sp>
      <p:sp>
        <p:nvSpPr>
          <p:cNvPr id="3" name="Content Placeholder 2"/>
          <p:cNvSpPr>
            <a:spLocks noGrp="1"/>
          </p:cNvSpPr>
          <p:nvPr>
            <p:ph idx="1"/>
          </p:nvPr>
        </p:nvSpPr>
        <p:spPr>
          <a:xfrm>
            <a:off x="457200" y="1828800"/>
            <a:ext cx="8229600" cy="4724400"/>
          </a:xfrm>
        </p:spPr>
        <p:txBody>
          <a:bodyPr>
            <a:normAutofit/>
          </a:bodyPr>
          <a:lstStyle/>
          <a:p>
            <a:r>
              <a:rPr lang="en-US" dirty="0">
                <a:latin typeface="Arial" pitchFamily="34" charset="0"/>
                <a:cs typeface="Arial" pitchFamily="34" charset="0"/>
              </a:rPr>
              <a:t>Be sure page 1 of the School Health Entry/#DH3040 form is completed and signed by the parent.</a:t>
            </a:r>
          </a:p>
          <a:p>
            <a:r>
              <a:rPr lang="en-US" dirty="0">
                <a:latin typeface="Arial" pitchFamily="34" charset="0"/>
                <a:cs typeface="Arial" pitchFamily="34" charset="0"/>
              </a:rPr>
              <a:t>Medication Administration Form to be completed then signed by person accepting the medication and the parent bringing the medication. Children may not bring medications. </a:t>
            </a:r>
          </a:p>
          <a:p>
            <a:r>
              <a:rPr lang="en-US" dirty="0">
                <a:latin typeface="Arial" pitchFamily="34" charset="0"/>
                <a:cs typeface="Arial" pitchFamily="34" charset="0"/>
              </a:rPr>
              <a:t>Emergency Contact Card is accessible at time of audit.</a:t>
            </a:r>
          </a:p>
          <a:p>
            <a:r>
              <a:rPr lang="en-US" dirty="0">
                <a:latin typeface="Arial" pitchFamily="34" charset="0"/>
                <a:cs typeface="Arial" pitchFamily="34" charset="0"/>
              </a:rPr>
              <a:t>Care Plans/Emergency Care Plans are completed for students with chronic health conditions.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499627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57600" y="228600"/>
            <a:ext cx="5486400" cy="1143000"/>
          </a:xfrm>
        </p:spPr>
        <p:txBody>
          <a:bodyPr>
            <a:normAutofit/>
          </a:bodyPr>
          <a:lstStyle/>
          <a:p>
            <a:r>
              <a:rPr lang="en-US" sz="2400" dirty="0">
                <a:solidFill>
                  <a:srgbClr val="7030A0"/>
                </a:solidFill>
                <a:latin typeface="Arial Black" pitchFamily="34" charset="0"/>
              </a:rPr>
              <a:t>Mandated Screening Requirements</a:t>
            </a:r>
          </a:p>
        </p:txBody>
      </p:sp>
      <p:sp>
        <p:nvSpPr>
          <p:cNvPr id="3" name="Content Placeholder 2"/>
          <p:cNvSpPr>
            <a:spLocks noGrp="1"/>
          </p:cNvSpPr>
          <p:nvPr>
            <p:ph idx="1"/>
          </p:nvPr>
        </p:nvSpPr>
        <p:spPr>
          <a:xfrm>
            <a:off x="457200" y="1828800"/>
            <a:ext cx="8229600" cy="4724400"/>
          </a:xfrm>
        </p:spPr>
        <p:txBody>
          <a:bodyPr>
            <a:normAutofit/>
          </a:bodyPr>
          <a:lstStyle/>
          <a:p>
            <a:r>
              <a:rPr lang="en-US" dirty="0">
                <a:latin typeface="Arial" pitchFamily="34" charset="0"/>
                <a:cs typeface="Arial" pitchFamily="34" charset="0"/>
              </a:rPr>
              <a:t>Vision to be completed for grades KG, 1</a:t>
            </a:r>
            <a:r>
              <a:rPr lang="en-US" baseline="30000" dirty="0">
                <a:latin typeface="Arial" pitchFamily="34" charset="0"/>
                <a:cs typeface="Arial" pitchFamily="34" charset="0"/>
              </a:rPr>
              <a:t>st</a:t>
            </a:r>
            <a:r>
              <a:rPr lang="en-US" dirty="0">
                <a:latin typeface="Arial" pitchFamily="34" charset="0"/>
                <a:cs typeface="Arial" pitchFamily="34" charset="0"/>
              </a:rPr>
              <a:t>, 3</a:t>
            </a:r>
            <a:r>
              <a:rPr lang="en-US" baseline="30000" dirty="0">
                <a:latin typeface="Arial" pitchFamily="34" charset="0"/>
                <a:cs typeface="Arial" pitchFamily="34" charset="0"/>
              </a:rPr>
              <a:t>rd</a:t>
            </a:r>
            <a:r>
              <a:rPr lang="en-US" dirty="0">
                <a:latin typeface="Arial" pitchFamily="34" charset="0"/>
                <a:cs typeface="Arial" pitchFamily="34" charset="0"/>
              </a:rPr>
              <a:t> &amp; 6</a:t>
            </a:r>
            <a:r>
              <a:rPr lang="en-US" baseline="30000" dirty="0">
                <a:latin typeface="Arial" pitchFamily="34" charset="0"/>
                <a:cs typeface="Arial" pitchFamily="34" charset="0"/>
              </a:rPr>
              <a:t>th</a:t>
            </a:r>
            <a:r>
              <a:rPr lang="en-US" dirty="0">
                <a:latin typeface="Arial" pitchFamily="34" charset="0"/>
                <a:cs typeface="Arial" pitchFamily="34" charset="0"/>
              </a:rPr>
              <a:t>.</a:t>
            </a:r>
          </a:p>
          <a:p>
            <a:r>
              <a:rPr lang="en-US" dirty="0">
                <a:latin typeface="Arial" pitchFamily="34" charset="0"/>
                <a:cs typeface="Arial" pitchFamily="34" charset="0"/>
              </a:rPr>
              <a:t>BMI to be completed for grades 1</a:t>
            </a:r>
            <a:r>
              <a:rPr lang="en-US" baseline="30000" dirty="0">
                <a:latin typeface="Arial" pitchFamily="34" charset="0"/>
                <a:cs typeface="Arial" pitchFamily="34" charset="0"/>
              </a:rPr>
              <a:t>st</a:t>
            </a:r>
            <a:r>
              <a:rPr lang="en-US" dirty="0">
                <a:latin typeface="Arial" pitchFamily="34" charset="0"/>
                <a:cs typeface="Arial" pitchFamily="34" charset="0"/>
              </a:rPr>
              <a:t>, 3</a:t>
            </a:r>
            <a:r>
              <a:rPr lang="en-US" baseline="30000" dirty="0">
                <a:latin typeface="Arial" pitchFamily="34" charset="0"/>
                <a:cs typeface="Arial" pitchFamily="34" charset="0"/>
              </a:rPr>
              <a:t>rd</a:t>
            </a:r>
            <a:r>
              <a:rPr lang="en-US" dirty="0">
                <a:latin typeface="Arial" pitchFamily="34" charset="0"/>
                <a:cs typeface="Arial" pitchFamily="34" charset="0"/>
              </a:rPr>
              <a:t> &amp; 6</a:t>
            </a:r>
            <a:r>
              <a:rPr lang="en-US" baseline="30000" dirty="0">
                <a:latin typeface="Arial" pitchFamily="34" charset="0"/>
                <a:cs typeface="Arial" pitchFamily="34" charset="0"/>
              </a:rPr>
              <a:t>th</a:t>
            </a:r>
            <a:r>
              <a:rPr lang="en-US" dirty="0">
                <a:latin typeface="Arial" pitchFamily="34" charset="0"/>
                <a:cs typeface="Arial" pitchFamily="34" charset="0"/>
              </a:rPr>
              <a:t> ( 9</a:t>
            </a:r>
            <a:r>
              <a:rPr lang="en-US" baseline="30000" dirty="0">
                <a:latin typeface="Arial" pitchFamily="34" charset="0"/>
                <a:cs typeface="Arial" pitchFamily="34" charset="0"/>
              </a:rPr>
              <a:t>th</a:t>
            </a:r>
            <a:r>
              <a:rPr lang="en-US" dirty="0">
                <a:latin typeface="Arial" pitchFamily="34" charset="0"/>
                <a:cs typeface="Arial" pitchFamily="34" charset="0"/>
              </a:rPr>
              <a:t> grade optional)</a:t>
            </a:r>
          </a:p>
          <a:p>
            <a:r>
              <a:rPr lang="en-US" dirty="0">
                <a:latin typeface="Arial" pitchFamily="34" charset="0"/>
                <a:cs typeface="Arial" pitchFamily="34" charset="0"/>
              </a:rPr>
              <a:t>3 follow up contacts to be completed.</a:t>
            </a:r>
          </a:p>
          <a:p>
            <a:r>
              <a:rPr lang="en-US" dirty="0">
                <a:latin typeface="Arial" pitchFamily="34" charset="0"/>
                <a:cs typeface="Arial" pitchFamily="34" charset="0"/>
              </a:rPr>
              <a:t>Results and follow-up to be recorded in child’s Cumulative Health Record, (CUM) within 45 days after completing the screenings.</a:t>
            </a:r>
          </a:p>
          <a:p>
            <a:endParaRPr lang="en-US" sz="1600" dirty="0">
              <a:latin typeface="Arial" pitchFamily="34" charset="0"/>
              <a:cs typeface="Arial" pitchFamily="34" charset="0"/>
            </a:endParaRPr>
          </a:p>
          <a:p>
            <a:pPr marL="0" indent="0">
              <a:buNone/>
            </a:pPr>
            <a:endParaRPr lang="en-US" sz="1600" dirty="0">
              <a:latin typeface="Arial" pitchFamily="34" charset="0"/>
              <a:cs typeface="Arial" pitchFamily="34" charset="0"/>
            </a:endParaRPr>
          </a:p>
          <a:p>
            <a:pPr marL="1828800" lvl="4" indent="0">
              <a:buNone/>
            </a:pPr>
            <a:endParaRPr lang="en-US" sz="54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913013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2572"/>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57600" y="228600"/>
            <a:ext cx="5486400" cy="1143000"/>
          </a:xfrm>
        </p:spPr>
        <p:txBody>
          <a:bodyPr>
            <a:normAutofit/>
          </a:bodyPr>
          <a:lstStyle/>
          <a:p>
            <a:r>
              <a:rPr lang="en-US" sz="2400" dirty="0">
                <a:solidFill>
                  <a:srgbClr val="7030A0"/>
                </a:solidFill>
                <a:latin typeface="Arial Black" pitchFamily="34" charset="0"/>
              </a:rPr>
              <a:t>The End </a:t>
            </a:r>
            <a:r>
              <a:rPr lang="en-US" sz="2400" dirty="0">
                <a:solidFill>
                  <a:srgbClr val="7030A0"/>
                </a:solidFill>
                <a:latin typeface="Arial Black" pitchFamily="34" charset="0"/>
                <a:sym typeface="Wingdings" panose="05000000000000000000" pitchFamily="2" charset="2"/>
              </a:rPr>
              <a:t></a:t>
            </a:r>
            <a:endParaRPr lang="en-US" sz="2400" dirty="0">
              <a:solidFill>
                <a:srgbClr val="7030A0"/>
              </a:solidFill>
              <a:latin typeface="Arial Black" pitchFamily="34" charset="0"/>
            </a:endParaRPr>
          </a:p>
        </p:txBody>
      </p:sp>
      <p:sp>
        <p:nvSpPr>
          <p:cNvPr id="3" name="Content Placeholder 2"/>
          <p:cNvSpPr>
            <a:spLocks noGrp="1"/>
          </p:cNvSpPr>
          <p:nvPr>
            <p:ph idx="1"/>
          </p:nvPr>
        </p:nvSpPr>
        <p:spPr>
          <a:xfrm>
            <a:off x="457200" y="1828800"/>
            <a:ext cx="8229600" cy="4724400"/>
          </a:xfrm>
        </p:spPr>
        <p:txBody>
          <a:bodyPr/>
          <a:lstStyle/>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pPr lvl="4"/>
            <a:r>
              <a:rPr lang="en-US" sz="5400" dirty="0">
                <a:solidFill>
                  <a:srgbClr val="002060"/>
                </a:solidFill>
                <a:latin typeface="Arial" pitchFamily="34" charset="0"/>
                <a:cs typeface="Arial" pitchFamily="34" charset="0"/>
              </a:rPr>
              <a:t>Questions????</a:t>
            </a:r>
          </a:p>
        </p:txBody>
      </p:sp>
    </p:spTree>
    <p:extLst>
      <p:ext uri="{BB962C8B-B14F-4D97-AF65-F5344CB8AC3E}">
        <p14:creationId xmlns:p14="http://schemas.microsoft.com/office/powerpoint/2010/main" val="507617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School Health Audits</a:t>
            </a:r>
            <a:br>
              <a:rPr lang="en-US" dirty="0">
                <a:solidFill>
                  <a:srgbClr val="7030A0"/>
                </a:solidFill>
                <a:latin typeface="Arial Black" pitchFamily="34" charset="0"/>
              </a:rPr>
            </a:br>
            <a:r>
              <a:rPr lang="en-US" dirty="0">
                <a:solidFill>
                  <a:srgbClr val="7030A0"/>
                </a:solidFill>
                <a:latin typeface="Arial Black" pitchFamily="34" charset="0"/>
              </a:rPr>
              <a:t>2019-2020 </a:t>
            </a:r>
          </a:p>
        </p:txBody>
      </p:sp>
      <p:sp>
        <p:nvSpPr>
          <p:cNvPr id="3" name="Content Placeholder 2"/>
          <p:cNvSpPr>
            <a:spLocks noGrp="1"/>
          </p:cNvSpPr>
          <p:nvPr>
            <p:ph idx="1"/>
          </p:nvPr>
        </p:nvSpPr>
        <p:spPr>
          <a:xfrm>
            <a:off x="457200" y="1828800"/>
            <a:ext cx="8229600" cy="4724400"/>
          </a:xfrm>
        </p:spPr>
        <p:txBody>
          <a:bodyPr/>
          <a:lstStyle/>
          <a:p>
            <a:r>
              <a:rPr lang="en-US" dirty="0">
                <a:latin typeface="Arial" pitchFamily="34" charset="0"/>
                <a:cs typeface="Arial" pitchFamily="34" charset="0"/>
              </a:rPr>
              <a:t>The Florida Department of Health School Health in Miami Dade County program audits were significantly improved from the  2018-2019 school year.</a:t>
            </a:r>
          </a:p>
          <a:p>
            <a:r>
              <a:rPr lang="en-US" dirty="0">
                <a:latin typeface="Arial" pitchFamily="34" charset="0"/>
                <a:cs typeface="Arial" pitchFamily="34" charset="0"/>
              </a:rPr>
              <a:t>We completed a total of 39 schools (public, charter and private)</a:t>
            </a:r>
          </a:p>
          <a:p>
            <a:r>
              <a:rPr lang="en-US" dirty="0">
                <a:latin typeface="Arial" pitchFamily="34" charset="0"/>
                <a:cs typeface="Arial" pitchFamily="34" charset="0"/>
              </a:rPr>
              <a:t>Audits began in November 2019 and were completed by January 2020.</a:t>
            </a:r>
          </a:p>
          <a:p>
            <a:r>
              <a:rPr lang="en-US" dirty="0">
                <a:latin typeface="Arial" pitchFamily="34" charset="0"/>
                <a:cs typeface="Arial" pitchFamily="34" charset="0"/>
              </a:rPr>
              <a:t>The 2020-2021 school year we are anticipating starting soon after the completion of health screenings. </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90594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lstStyle/>
          <a:p>
            <a:r>
              <a:rPr lang="en-US" dirty="0">
                <a:solidFill>
                  <a:srgbClr val="7030A0"/>
                </a:solidFill>
                <a:latin typeface="Arial Black" pitchFamily="34" charset="0"/>
              </a:rPr>
              <a:t>Purpose of school health audits:</a:t>
            </a:r>
          </a:p>
        </p:txBody>
      </p:sp>
      <p:sp>
        <p:nvSpPr>
          <p:cNvPr id="3" name="Content Placeholder 2"/>
          <p:cNvSpPr>
            <a:spLocks noGrp="1"/>
          </p:cNvSpPr>
          <p:nvPr>
            <p:ph idx="1"/>
          </p:nvPr>
        </p:nvSpPr>
        <p:spPr>
          <a:xfrm>
            <a:off x="457200" y="1828800"/>
            <a:ext cx="8229600" cy="4724400"/>
          </a:xfrm>
        </p:spPr>
        <p:txBody>
          <a:bodyPr/>
          <a:lstStyle/>
          <a:p>
            <a:r>
              <a:rPr lang="en-US" dirty="0">
                <a:latin typeface="Arial" pitchFamily="34" charset="0"/>
                <a:cs typeface="Arial" pitchFamily="34" charset="0"/>
              </a:rPr>
              <a:t>To provide oversight of school health services, utilizing established quality performance improvement standards. </a:t>
            </a:r>
          </a:p>
          <a:p>
            <a:r>
              <a:rPr lang="en-US" dirty="0">
                <a:latin typeface="Arial" pitchFamily="34" charset="0"/>
                <a:cs typeface="Arial" pitchFamily="34" charset="0"/>
              </a:rPr>
              <a:t>To ensure that the delivered school health service activities are in accordance with statutory requirements, program standards, school health service plan, contractual agreements and guidelines of the FDOH and the FDOE</a:t>
            </a:r>
          </a:p>
          <a:p>
            <a:r>
              <a:rPr lang="en-US" dirty="0">
                <a:latin typeface="Arial" pitchFamily="34" charset="0"/>
                <a:cs typeface="Arial" pitchFamily="34" charset="0"/>
              </a:rPr>
              <a:t>To comply with rules mandated by Florida Statue: 381:0056. School Health Services Program.</a:t>
            </a:r>
          </a:p>
          <a:p>
            <a:pPr marL="0" indent="0">
              <a:buNone/>
            </a:pPr>
            <a:r>
              <a:rPr lang="en-US" dirty="0">
                <a:latin typeface="Arial" pitchFamily="34" charset="0"/>
                <a:cs typeface="Arial" pitchFamily="34" charset="0"/>
              </a:rPr>
              <a:t>This operating procedure applies to FDOH/MDC School Health Program, Comprehensive School Health Services Project, Full Service Schools, The Children’s Trust/Health Connect in Our Schools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415695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1" y="-495300"/>
            <a:ext cx="9906001" cy="74295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495300"/>
            <a:ext cx="6096000" cy="1912938"/>
          </a:xfrm>
        </p:spPr>
        <p:txBody>
          <a:bodyPr>
            <a:normAutofit/>
          </a:bodyPr>
          <a:lstStyle/>
          <a:p>
            <a:r>
              <a:rPr lang="en-US" sz="3200" dirty="0">
                <a:solidFill>
                  <a:srgbClr val="7030A0"/>
                </a:solidFill>
                <a:latin typeface="Arial Black" pitchFamily="34" charset="0"/>
              </a:rPr>
              <a:t>Developing a list of students with Special Health Care Needs</a:t>
            </a:r>
            <a:br>
              <a:rPr lang="en-US" dirty="0"/>
            </a:br>
            <a:endParaRPr lang="en-US" dirty="0">
              <a:solidFill>
                <a:srgbClr val="7030A0"/>
              </a:solidFill>
              <a:latin typeface="Arial Black" pitchFamily="34" charset="0"/>
            </a:endParaRPr>
          </a:p>
        </p:txBody>
      </p:sp>
      <p:sp>
        <p:nvSpPr>
          <p:cNvPr id="3" name="Content Placeholder 2"/>
          <p:cNvSpPr>
            <a:spLocks noGrp="1"/>
          </p:cNvSpPr>
          <p:nvPr>
            <p:ph idx="1"/>
          </p:nvPr>
        </p:nvSpPr>
        <p:spPr>
          <a:xfrm>
            <a:off x="457200" y="1828800"/>
            <a:ext cx="8229600" cy="4724400"/>
          </a:xfrm>
        </p:spPr>
        <p:txBody>
          <a:bodyPr>
            <a:normAutofit/>
          </a:bodyPr>
          <a:lstStyle/>
          <a:p>
            <a:pPr marL="0" indent="0">
              <a:buNone/>
            </a:pPr>
            <a:r>
              <a:rPr lang="en-US" b="1" u="sng" dirty="0"/>
              <a:t>Purpose</a:t>
            </a:r>
            <a:r>
              <a:rPr lang="en-US" dirty="0"/>
              <a:t>: </a:t>
            </a:r>
          </a:p>
          <a:p>
            <a:pPr marL="0" indent="0">
              <a:buNone/>
            </a:pPr>
            <a:r>
              <a:rPr lang="en-US" dirty="0"/>
              <a:t>To identify students with chronic health conditions that may need assistance with managing care in the schools and provide statistical data to the State Health Office of the various medical problems identified in the student population in Miami-Dade County Public Schools. </a:t>
            </a:r>
          </a:p>
          <a:p>
            <a:pPr marL="0" indent="0">
              <a:buNone/>
            </a:pPr>
            <a:r>
              <a:rPr lang="en-US" b="1" u="sng" dirty="0"/>
              <a:t>Scope</a:t>
            </a:r>
            <a:r>
              <a:rPr lang="en-US" dirty="0"/>
              <a:t>: </a:t>
            </a:r>
          </a:p>
          <a:p>
            <a:pPr marL="0" indent="0">
              <a:buNone/>
            </a:pPr>
            <a:r>
              <a:rPr lang="en-US" dirty="0"/>
              <a:t>This operating procedure applies to all personnel of the Florida Department of Health in Miami-Dade County, School Health Program and/or School Health services. </a:t>
            </a:r>
          </a:p>
          <a:p>
            <a:pPr marL="0" indent="0">
              <a:buNone/>
            </a:pPr>
            <a:r>
              <a:rPr lang="en-US" b="1" u="sng" dirty="0"/>
              <a:t>Discipline</a:t>
            </a:r>
            <a:r>
              <a:rPr lang="en-US" dirty="0"/>
              <a:t>:  </a:t>
            </a:r>
          </a:p>
          <a:p>
            <a:pPr marL="0" lvl="0" indent="0">
              <a:buNone/>
            </a:pPr>
            <a:r>
              <a:rPr lang="en-US" dirty="0"/>
              <a:t>Registered Nurse</a:t>
            </a:r>
          </a:p>
          <a:p>
            <a:pPr marL="0" lvl="0" indent="0">
              <a:buNone/>
            </a:pPr>
            <a:r>
              <a:rPr lang="en-US" dirty="0"/>
              <a:t>Health Support Technician</a:t>
            </a:r>
          </a:p>
          <a:p>
            <a:pPr marL="0" lvl="0" indent="0">
              <a:buNone/>
            </a:pPr>
            <a:r>
              <a:rPr lang="en-US" dirty="0"/>
              <a:t>Public/Private Agencies</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81016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Chronic Condition continued </a:t>
            </a:r>
          </a:p>
        </p:txBody>
      </p:sp>
      <p:sp>
        <p:nvSpPr>
          <p:cNvPr id="3" name="Content Placeholder 2"/>
          <p:cNvSpPr>
            <a:spLocks noGrp="1"/>
          </p:cNvSpPr>
          <p:nvPr>
            <p:ph idx="1"/>
          </p:nvPr>
        </p:nvSpPr>
        <p:spPr>
          <a:xfrm>
            <a:off x="457200" y="1828800"/>
            <a:ext cx="8229600" cy="4724400"/>
          </a:xfrm>
        </p:spPr>
        <p:txBody>
          <a:bodyPr>
            <a:normAutofit/>
          </a:bodyPr>
          <a:lstStyle/>
          <a:p>
            <a:pPr marL="0" indent="0">
              <a:buNone/>
            </a:pPr>
            <a:r>
              <a:rPr lang="en-US" b="1" u="sng" dirty="0"/>
              <a:t>Action Steps to identify students</a:t>
            </a:r>
            <a:r>
              <a:rPr lang="en-US" dirty="0"/>
              <a:t>:  </a:t>
            </a:r>
          </a:p>
          <a:p>
            <a:pPr marL="0" indent="0">
              <a:buNone/>
            </a:pPr>
            <a:r>
              <a:rPr lang="en-US" dirty="0"/>
              <a:t>Review Student Emergency Information Card/Data Cards</a:t>
            </a:r>
          </a:p>
          <a:p>
            <a:pPr marL="0" lvl="0" indent="0">
              <a:buNone/>
            </a:pPr>
            <a:r>
              <a:rPr lang="en-US" dirty="0"/>
              <a:t>Review School Health Entry Exam (DH3040)</a:t>
            </a:r>
          </a:p>
          <a:p>
            <a:pPr marL="0" lvl="0" indent="0">
              <a:buNone/>
            </a:pPr>
            <a:r>
              <a:rPr lang="en-US" dirty="0"/>
              <a:t>Review Medication Authorizations</a:t>
            </a:r>
          </a:p>
          <a:p>
            <a:pPr marL="0" lvl="0" indent="0">
              <a:buNone/>
            </a:pPr>
            <a:r>
              <a:rPr lang="en-US" dirty="0"/>
              <a:t>Consult with School Personnel/Administration</a:t>
            </a:r>
          </a:p>
          <a:p>
            <a:pPr marL="0" lvl="0" indent="0">
              <a:buNone/>
            </a:pPr>
            <a:r>
              <a:rPr lang="en-US" dirty="0"/>
              <a:t>Parental Requests</a:t>
            </a:r>
          </a:p>
          <a:p>
            <a:pPr marL="0" lvl="0" indent="0">
              <a:buNone/>
            </a:pPr>
            <a:r>
              <a:rPr lang="en-US" dirty="0"/>
              <a:t>Create a list of students with chronic health conditions. Update as needed. Provide a copy of the chronic health condition list to the principal.</a:t>
            </a:r>
          </a:p>
          <a:p>
            <a:pPr marL="0" indent="0">
              <a:buNone/>
            </a:pPr>
            <a:r>
              <a:rPr lang="en-US" dirty="0"/>
              <a:t>Send letters home or call parents/legal guardians of students inquiring if student is in need of an Individual Health Care Plan/Emergency Action Plan to guide school personnel in the management of any health care needs. </a:t>
            </a:r>
            <a:r>
              <a:rPr lang="en-US" dirty="0">
                <a:latin typeface="Calibri" panose="020F0502020204030204" pitchFamily="34" charset="0"/>
                <a:cs typeface="Calibri" panose="020F0502020204030204" pitchFamily="34" charset="0"/>
              </a:rPr>
              <a:t>Document on page 3 of the Cumulative School Health Record</a:t>
            </a:r>
            <a:r>
              <a:rPr lang="en-US" dirty="0"/>
              <a:t>.</a:t>
            </a:r>
          </a:p>
          <a:p>
            <a:pPr marL="0" lvl="0" indent="0">
              <a:buNone/>
            </a:pPr>
            <a:endParaRPr lang="en-US" dirty="0"/>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23427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Chronic Condition continued </a:t>
            </a:r>
          </a:p>
        </p:txBody>
      </p:sp>
      <p:sp>
        <p:nvSpPr>
          <p:cNvPr id="3" name="Content Placeholder 2"/>
          <p:cNvSpPr>
            <a:spLocks noGrp="1"/>
          </p:cNvSpPr>
          <p:nvPr>
            <p:ph idx="1"/>
          </p:nvPr>
        </p:nvSpPr>
        <p:spPr>
          <a:xfrm>
            <a:off x="457200" y="1828800"/>
            <a:ext cx="8229600" cy="4724400"/>
          </a:xfrm>
        </p:spPr>
        <p:txBody>
          <a:bodyPr>
            <a:normAutofit/>
          </a:bodyPr>
          <a:lstStyle/>
          <a:p>
            <a:pPr marL="0" indent="0">
              <a:buNone/>
            </a:pPr>
            <a:r>
              <a:rPr lang="en-US" b="1" u="sng" dirty="0"/>
              <a:t>Action Steps continued</a:t>
            </a:r>
            <a:r>
              <a:rPr lang="en-US" dirty="0"/>
              <a:t>:  </a:t>
            </a:r>
          </a:p>
          <a:p>
            <a:r>
              <a:rPr lang="en-US" b="1" i="1" dirty="0"/>
              <a:t>If unable to file in cumulative School Health Record, documentation is to be stored in locked file cabinet until sent to record warehouse as per policy.</a:t>
            </a:r>
            <a:r>
              <a:rPr lang="en-US" dirty="0"/>
              <a:t> </a:t>
            </a:r>
          </a:p>
          <a:p>
            <a:pPr marL="0" lvl="0" indent="0">
              <a:buNone/>
            </a:pPr>
            <a:r>
              <a:rPr lang="en-US" dirty="0"/>
              <a:t>Document the chronic condition on page 2 of the Cumulative School Health Record, </a:t>
            </a:r>
            <a:r>
              <a:rPr lang="en-US" i="1" dirty="0"/>
              <a:t>Disease, Injuries (including fractures), Allergies and Operations. </a:t>
            </a:r>
            <a:endParaRPr lang="en-US" dirty="0"/>
          </a:p>
          <a:p>
            <a:pPr marL="0" lvl="0" indent="0">
              <a:buNone/>
            </a:pPr>
            <a:r>
              <a:rPr lang="en-US" dirty="0"/>
              <a:t>The Nurse will maintain a tracking log of students with chronic conditions. </a:t>
            </a:r>
          </a:p>
          <a:p>
            <a:pPr marL="0" lvl="0" indent="0">
              <a:buNone/>
            </a:pPr>
            <a:r>
              <a:rPr lang="en-US" dirty="0"/>
              <a:t>Completed tabulations are due in the School Health Program office in December and at the end of the school year.</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9449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57600" y="228600"/>
            <a:ext cx="5486400" cy="1143000"/>
          </a:xfrm>
        </p:spPr>
        <p:txBody>
          <a:bodyPr>
            <a:normAutofit/>
          </a:bodyPr>
          <a:lstStyle/>
          <a:p>
            <a:r>
              <a:rPr lang="en-US" sz="2400" dirty="0">
                <a:solidFill>
                  <a:srgbClr val="7030A0"/>
                </a:solidFill>
                <a:latin typeface="Arial Black" pitchFamily="34" charset="0"/>
              </a:rPr>
              <a:t>Students with a Chronic Condition also require:</a:t>
            </a:r>
          </a:p>
        </p:txBody>
      </p:sp>
      <p:sp>
        <p:nvSpPr>
          <p:cNvPr id="3" name="Content Placeholder 2"/>
          <p:cNvSpPr>
            <a:spLocks noGrp="1"/>
          </p:cNvSpPr>
          <p:nvPr>
            <p:ph idx="1"/>
          </p:nvPr>
        </p:nvSpPr>
        <p:spPr>
          <a:xfrm>
            <a:off x="457200" y="1828800"/>
            <a:ext cx="8229600" cy="4724400"/>
          </a:xfrm>
        </p:spPr>
        <p:txBody>
          <a:bodyPr/>
          <a:lstStyle/>
          <a:p>
            <a:endParaRPr lang="en-US" sz="1600" dirty="0">
              <a:latin typeface="Arial" pitchFamily="34" charset="0"/>
              <a:cs typeface="Arial" pitchFamily="34" charset="0"/>
            </a:endParaRPr>
          </a:p>
          <a:p>
            <a:r>
              <a:rPr lang="en-US" dirty="0">
                <a:latin typeface="Arial" pitchFamily="34" charset="0"/>
                <a:cs typeface="Arial" pitchFamily="34" charset="0"/>
              </a:rPr>
              <a:t>Care Plan</a:t>
            </a:r>
          </a:p>
          <a:p>
            <a:r>
              <a:rPr lang="en-US" dirty="0">
                <a:latin typeface="Arial" pitchFamily="34" charset="0"/>
                <a:cs typeface="Arial" pitchFamily="34" charset="0"/>
              </a:rPr>
              <a:t>Action Plan </a:t>
            </a:r>
          </a:p>
          <a:p>
            <a:r>
              <a:rPr lang="en-US" dirty="0">
                <a:latin typeface="Arial" pitchFamily="34" charset="0"/>
                <a:cs typeface="Arial" pitchFamily="34" charset="0"/>
              </a:rPr>
              <a:t>Medication Authorization Form</a:t>
            </a:r>
          </a:p>
          <a:p>
            <a:r>
              <a:rPr lang="en-US" dirty="0">
                <a:latin typeface="Arial" pitchFamily="34" charset="0"/>
                <a:cs typeface="Arial" pitchFamily="34" charset="0"/>
              </a:rPr>
              <a:t>Completed Medication Administration Record (MAR) with signatures</a:t>
            </a:r>
          </a:p>
          <a:p>
            <a:r>
              <a:rPr lang="en-US" dirty="0">
                <a:latin typeface="Arial" pitchFamily="34" charset="0"/>
                <a:cs typeface="Arial" pitchFamily="34" charset="0"/>
              </a:rPr>
              <a:t>UAP Checklist/Student Checklist </a:t>
            </a: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pPr marL="1828800" lvl="4" indent="0">
              <a:buNone/>
            </a:pPr>
            <a:endParaRPr lang="en-US" sz="54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9779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Child Specific Training </a:t>
            </a:r>
          </a:p>
        </p:txBody>
      </p:sp>
      <p:sp>
        <p:nvSpPr>
          <p:cNvPr id="3" name="Content Placeholder 2"/>
          <p:cNvSpPr>
            <a:spLocks noGrp="1"/>
          </p:cNvSpPr>
          <p:nvPr>
            <p:ph idx="1"/>
          </p:nvPr>
        </p:nvSpPr>
        <p:spPr>
          <a:xfrm>
            <a:off x="457200" y="1828800"/>
            <a:ext cx="8229600" cy="4724400"/>
          </a:xfrm>
        </p:spPr>
        <p:txBody>
          <a:bodyPr>
            <a:normAutofit/>
          </a:bodyPr>
          <a:lstStyle/>
          <a:p>
            <a:pPr marL="0" indent="0" algn="ctr">
              <a:buNone/>
            </a:pPr>
            <a:endParaRPr lang="en-US" dirty="0">
              <a:latin typeface="Arial" pitchFamily="34" charset="0"/>
              <a:cs typeface="Arial" pitchFamily="34" charset="0"/>
            </a:endParaRPr>
          </a:p>
          <a:p>
            <a:pPr marL="0" indent="0" algn="ctr">
              <a:buNone/>
            </a:pPr>
            <a:endParaRPr lang="en-US" dirty="0">
              <a:latin typeface="Arial" pitchFamily="34" charset="0"/>
              <a:cs typeface="Arial" pitchFamily="34" charset="0"/>
            </a:endParaRPr>
          </a:p>
          <a:p>
            <a:pPr marL="0" lvl="2" indent="0">
              <a:spcBef>
                <a:spcPts val="750"/>
              </a:spcBef>
              <a:buNone/>
            </a:pPr>
            <a:r>
              <a:rPr lang="en-US" sz="2400" dirty="0">
                <a:latin typeface="Arial" panose="020B0604020202020204" pitchFamily="34" charset="0"/>
                <a:cs typeface="Arial" pitchFamily="34" charset="0"/>
              </a:rPr>
              <a:t>Level 1. </a:t>
            </a:r>
            <a:r>
              <a:rPr lang="en-US" sz="2400" b="1" dirty="0">
                <a:latin typeface="Arial" panose="020B0604020202020204" pitchFamily="34" charset="0"/>
                <a:cs typeface="Arial" pitchFamily="34" charset="0"/>
              </a:rPr>
              <a:t>Awareness and Education</a:t>
            </a:r>
            <a:r>
              <a:rPr lang="en-US" sz="2400" dirty="0">
                <a:latin typeface="Arial" panose="020B0604020202020204" pitchFamily="34" charset="0"/>
                <a:cs typeface="Arial" pitchFamily="34" charset="0"/>
              </a:rPr>
              <a:t>. General Information provided to all school personnel. Record the number of trainings and attendees.</a:t>
            </a:r>
          </a:p>
          <a:p>
            <a:pPr marL="0" lvl="2" indent="0">
              <a:spcBef>
                <a:spcPts val="750"/>
              </a:spcBef>
              <a:buNone/>
            </a:pPr>
            <a:r>
              <a:rPr lang="en-US" sz="2400" dirty="0">
                <a:latin typeface="Arial" panose="020B0604020202020204" pitchFamily="34" charset="0"/>
                <a:cs typeface="Arial" pitchFamily="34" charset="0"/>
              </a:rPr>
              <a:t>Level 2. </a:t>
            </a:r>
            <a:r>
              <a:rPr lang="en-US" sz="2400" b="1" dirty="0">
                <a:latin typeface="Arial" pitchFamily="34" charset="0"/>
                <a:cs typeface="Arial" pitchFamily="34" charset="0"/>
              </a:rPr>
              <a:t>Student Specific Education</a:t>
            </a:r>
            <a:r>
              <a:rPr lang="en-US" sz="2400" dirty="0">
                <a:latin typeface="Arial" pitchFamily="34" charset="0"/>
                <a:cs typeface="Arial" pitchFamily="34" charset="0"/>
              </a:rPr>
              <a:t>. School staff with direct contact with student requiring care or supervision during school day. Record the number of trainings and attendees</a:t>
            </a:r>
          </a:p>
          <a:p>
            <a:pPr marL="0" lvl="2" indent="0">
              <a:spcBef>
                <a:spcPts val="750"/>
              </a:spcBef>
              <a:buNone/>
            </a:pPr>
            <a:r>
              <a:rPr lang="en-US" sz="2400" dirty="0">
                <a:latin typeface="Arial" pitchFamily="34" charset="0"/>
                <a:cs typeface="Arial" pitchFamily="34" charset="0"/>
              </a:rPr>
              <a:t>Level 3. </a:t>
            </a:r>
            <a:r>
              <a:rPr lang="en-US" sz="2400" b="1" dirty="0">
                <a:latin typeface="Arial" panose="020B0604020202020204" pitchFamily="34" charset="0"/>
                <a:cs typeface="Arial" panose="020B0604020202020204" pitchFamily="34" charset="0"/>
              </a:rPr>
              <a:t>Delegation-</a:t>
            </a:r>
            <a:r>
              <a:rPr lang="en-US" sz="2400" dirty="0">
                <a:latin typeface="Arial" panose="020B0604020202020204" pitchFamily="34" charset="0"/>
                <a:cs typeface="Arial" panose="020B0604020202020204" pitchFamily="34" charset="0"/>
              </a:rPr>
              <a:t> Child Specific with person giving the exact care; Ex: Epi-Pen, Inhaler, Insulin. Record the number of trainings and attendees.</a:t>
            </a:r>
          </a:p>
          <a:p>
            <a:pPr marL="0" indent="0">
              <a:buNone/>
            </a:pP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374988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HCPM Internal\DOH LOGOS\New logo 2013\PowerPoints\community_tx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00400" y="274638"/>
            <a:ext cx="5486400" cy="1143000"/>
          </a:xfrm>
        </p:spPr>
        <p:txBody>
          <a:bodyPr>
            <a:normAutofit/>
          </a:bodyPr>
          <a:lstStyle/>
          <a:p>
            <a:r>
              <a:rPr lang="en-US" dirty="0">
                <a:solidFill>
                  <a:srgbClr val="7030A0"/>
                </a:solidFill>
                <a:latin typeface="Arial Black" pitchFamily="34" charset="0"/>
              </a:rPr>
              <a:t>Child Specific Training</a:t>
            </a:r>
          </a:p>
        </p:txBody>
      </p:sp>
      <p:sp>
        <p:nvSpPr>
          <p:cNvPr id="3" name="Content Placeholder 2"/>
          <p:cNvSpPr>
            <a:spLocks noGrp="1"/>
          </p:cNvSpPr>
          <p:nvPr>
            <p:ph idx="1"/>
          </p:nvPr>
        </p:nvSpPr>
        <p:spPr>
          <a:xfrm>
            <a:off x="457200" y="1828800"/>
            <a:ext cx="8229600" cy="4724400"/>
          </a:xfrm>
        </p:spPr>
        <p:txBody>
          <a:bodyPr>
            <a:normAutofit/>
          </a:bodyPr>
          <a:lstStyle/>
          <a:p>
            <a:pPr marL="0" indent="0">
              <a:buNone/>
            </a:pP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Delegation of Unlicensed Assistive Personnel:</a:t>
            </a:r>
          </a:p>
          <a:p>
            <a:pPr marL="0" indent="0">
              <a:buNone/>
            </a:pPr>
            <a:r>
              <a:rPr lang="en-US" dirty="0">
                <a:latin typeface="Arial" pitchFamily="34" charset="0"/>
                <a:cs typeface="Arial" pitchFamily="34" charset="0"/>
              </a:rPr>
              <a:t>UAP’s are permitted by s.1006.062 F.S. to administer medication at school provided appropriate training has taken place.</a:t>
            </a:r>
          </a:p>
          <a:p>
            <a:pPr marL="0" indent="0">
              <a:buNone/>
            </a:pPr>
            <a:r>
              <a:rPr lang="en-US" dirty="0">
                <a:latin typeface="Arial" pitchFamily="34" charset="0"/>
                <a:cs typeface="Arial" pitchFamily="34" charset="0"/>
              </a:rPr>
              <a:t>Training (</a:t>
            </a:r>
            <a:r>
              <a:rPr lang="en-US" i="1" dirty="0">
                <a:latin typeface="Arial" pitchFamily="34" charset="0"/>
                <a:cs typeface="Arial" pitchFamily="34" charset="0"/>
              </a:rPr>
              <a:t>done only by a Registered Nurse)</a:t>
            </a:r>
            <a:r>
              <a:rPr lang="en-US" dirty="0">
                <a:latin typeface="Arial" pitchFamily="34" charset="0"/>
                <a:cs typeface="Arial" pitchFamily="34" charset="0"/>
              </a:rPr>
              <a:t> should include:</a:t>
            </a:r>
          </a:p>
          <a:p>
            <a:r>
              <a:rPr lang="en-US" dirty="0">
                <a:latin typeface="Arial" pitchFamily="34" charset="0"/>
                <a:cs typeface="Arial" pitchFamily="34" charset="0"/>
              </a:rPr>
              <a:t>Completion of a skills checklist</a:t>
            </a:r>
          </a:p>
          <a:p>
            <a:r>
              <a:rPr lang="en-US" dirty="0">
                <a:latin typeface="Arial" pitchFamily="34" charset="0"/>
                <a:cs typeface="Arial" pitchFamily="34" charset="0"/>
              </a:rPr>
              <a:t>Return demonstration</a:t>
            </a:r>
          </a:p>
          <a:p>
            <a:r>
              <a:rPr lang="en-US" dirty="0">
                <a:latin typeface="Arial" pitchFamily="34" charset="0"/>
                <a:cs typeface="Arial" pitchFamily="34" charset="0"/>
              </a:rPr>
              <a:t>Periodic assessment of competency</a:t>
            </a:r>
          </a:p>
          <a:p>
            <a:r>
              <a:rPr lang="en-US" dirty="0">
                <a:latin typeface="Arial" pitchFamily="34" charset="0"/>
                <a:cs typeface="Arial" pitchFamily="34" charset="0"/>
              </a:rPr>
              <a:t>Documentation of skills, return demonstration and competency</a:t>
            </a:r>
          </a:p>
          <a:p>
            <a:pPr marL="0" indent="0">
              <a:buNone/>
            </a:pP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603914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raftStatus xmlns="05c56357-23f1-4b62-aca4-4cb0e0b3e86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CDB86FBBA9484299F93317B686E943" ma:contentTypeVersion="7" ma:contentTypeDescription="Create a new document." ma:contentTypeScope="" ma:versionID="ee555200579eac3b7fec9ac8b566798a">
  <xsd:schema xmlns:xsd="http://www.w3.org/2001/XMLSchema" xmlns:xs="http://www.w3.org/2001/XMLSchema" xmlns:p="http://schemas.microsoft.com/office/2006/metadata/properties" xmlns:ns2="05c56357-23f1-4b62-aca4-4cb0e0b3e865" xmlns:ns3="013aad6d-0e5e-4ec3-8424-b9bfb51ba883" targetNamespace="http://schemas.microsoft.com/office/2006/metadata/properties" ma:root="true" ma:fieldsID="4110ceb6e61cb8919a189f9629ec4841" ns2:_="" ns3:_="">
    <xsd:import namespace="05c56357-23f1-4b62-aca4-4cb0e0b3e865"/>
    <xsd:import namespace="013aad6d-0e5e-4ec3-8424-b9bfb51ba8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DraftStatu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c56357-23f1-4b62-aca4-4cb0e0b3e8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raftStatus" ma:index="12" nillable="true" ma:displayName="Draft Status" ma:format="Dropdown" ma:internalName="DraftStatus">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3aad6d-0e5e-4ec3-8424-b9bfb51ba8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BA8041-E3BE-4EC1-B669-F73D4E285E4A}">
  <ds:schemaRefs>
    <ds:schemaRef ds:uri="http://schemas.microsoft.com/office/infopath/2007/PartnerControls"/>
    <ds:schemaRef ds:uri="51d51b74-7fe7-4cd1-af86-40498fcac66f"/>
    <ds:schemaRef ds:uri="b428c097-3b20-4cea-99cc-f1508157843f"/>
    <ds:schemaRef ds:uri="http://purl.org/dc/terms/"/>
    <ds:schemaRef ds:uri="http://purl.org/dc/dcmitype/"/>
    <ds:schemaRef ds:uri="945bdd68-a88d-49f5-88fa-1242de92dd16"/>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ED71D6A-17E6-4D73-8B65-7165237791DF}">
  <ds:schemaRefs>
    <ds:schemaRef ds:uri="http://schemas.microsoft.com/sharepoint/v3/contenttype/forms"/>
  </ds:schemaRefs>
</ds:datastoreItem>
</file>

<file path=customXml/itemProps3.xml><?xml version="1.0" encoding="utf-8"?>
<ds:datastoreItem xmlns:ds="http://schemas.openxmlformats.org/officeDocument/2006/customXml" ds:itemID="{FEAD99F0-D1F3-49BB-BD17-9C44E0A3530B}"/>
</file>

<file path=docProps/app.xml><?xml version="1.0" encoding="utf-8"?>
<Properties xmlns="http://schemas.openxmlformats.org/officeDocument/2006/extended-properties" xmlns:vt="http://schemas.openxmlformats.org/officeDocument/2006/docPropsVTypes">
  <Template/>
  <TotalTime>598</TotalTime>
  <Words>1045</Words>
  <Application>Microsoft Office PowerPoint</Application>
  <PresentationFormat>On-screen Show (4:3)</PresentationFormat>
  <Paragraphs>138</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Wingdings</vt:lpstr>
      <vt:lpstr>Office Theme</vt:lpstr>
      <vt:lpstr>School Health</vt:lpstr>
      <vt:lpstr>School Health Audits 2019-2020 </vt:lpstr>
      <vt:lpstr>Purpose of school health audits:</vt:lpstr>
      <vt:lpstr>Developing a list of students with Special Health Care Needs </vt:lpstr>
      <vt:lpstr>Chronic Condition continued </vt:lpstr>
      <vt:lpstr>Chronic Condition continued </vt:lpstr>
      <vt:lpstr>Students with a Chronic Condition also require:</vt:lpstr>
      <vt:lpstr>Child Specific Training </vt:lpstr>
      <vt:lpstr>Child Specific Training</vt:lpstr>
      <vt:lpstr>Audit will utilize:</vt:lpstr>
      <vt:lpstr>Clinic Health Review Sheet </vt:lpstr>
      <vt:lpstr>Components of the student health record review:</vt:lpstr>
      <vt:lpstr>Remember (cont.):</vt:lpstr>
      <vt:lpstr>Student Record Key points</vt:lpstr>
      <vt:lpstr>Mandated Screening Requirements</vt:lpstr>
      <vt:lpstr>The End </vt:lpstr>
    </vt:vector>
  </TitlesOfParts>
  <Company>Florida Department of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Kristin</dc:creator>
  <cp:lastModifiedBy>Beyah-Gilmer, Asya K</cp:lastModifiedBy>
  <cp:revision>90</cp:revision>
  <cp:lastPrinted>2019-07-23T15:42:39Z</cp:lastPrinted>
  <dcterms:created xsi:type="dcterms:W3CDTF">2013-02-28T15:38:19Z</dcterms:created>
  <dcterms:modified xsi:type="dcterms:W3CDTF">2020-07-21T19:35:51Z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0x010100C7CDB86FBBA9484299F93317B686E943</vt:lpwstr>
  </property>
</Properties>
</file>